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260" r:id="rId2"/>
    <p:sldId id="261" r:id="rId3"/>
    <p:sldId id="272" r:id="rId4"/>
    <p:sldId id="273" r:id="rId5"/>
    <p:sldId id="279" r:id="rId6"/>
    <p:sldId id="280" r:id="rId7"/>
    <p:sldId id="299" r:id="rId8"/>
    <p:sldId id="264" r:id="rId9"/>
    <p:sldId id="300" r:id="rId10"/>
    <p:sldId id="274" r:id="rId11"/>
    <p:sldId id="275" r:id="rId12"/>
    <p:sldId id="276" r:id="rId13"/>
    <p:sldId id="277" r:id="rId14"/>
    <p:sldId id="278" r:id="rId15"/>
    <p:sldId id="303" r:id="rId16"/>
    <p:sldId id="304" r:id="rId17"/>
    <p:sldId id="305" r:id="rId18"/>
    <p:sldId id="307"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9"/>
    <p:restoredTop sz="85340"/>
  </p:normalViewPr>
  <p:slideViewPr>
    <p:cSldViewPr snapToGrid="0" snapToObjects="1">
      <p:cViewPr>
        <p:scale>
          <a:sx n="85" d="100"/>
          <a:sy n="85" d="100"/>
        </p:scale>
        <p:origin x="1496" y="3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notesMaster" Target="notesMasters/notesMaster1.xml"/><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F2C8AC-6FC7-4E41-8D1A-4FF2CC761253}" type="datetimeFigureOut">
              <a:rPr lang="en-US" smtClean="0"/>
              <a:t>6/23/16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8C0047-B73E-1145-A773-185D9A563B28}" type="slidenum">
              <a:rPr lang="en-US" smtClean="0"/>
              <a:t>‹#›</a:t>
            </a:fld>
            <a:endParaRPr lang="en-US"/>
          </a:p>
        </p:txBody>
      </p:sp>
    </p:spTree>
    <p:extLst>
      <p:ext uri="{BB962C8B-B14F-4D97-AF65-F5344CB8AC3E}">
        <p14:creationId xmlns:p14="http://schemas.microsoft.com/office/powerpoint/2010/main" val="366583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Grp="1" noRot="1" noChangeAspect="1" noChangeArrowheads="1" noTextEdit="1"/>
          </p:cNvSpPr>
          <p:nvPr>
            <p:ph type="sldImg"/>
          </p:nvPr>
        </p:nvSpPr>
        <p:spPr>
          <a:solidFill>
            <a:srgbClr val="FFFFFF"/>
          </a:solidFill>
          <a:ln/>
        </p:spPr>
      </p:sp>
      <p:sp>
        <p:nvSpPr>
          <p:cNvPr id="2048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Helvetica" charset="0"/>
                <a:ea typeface="ＭＳ Ｐゴシック" charset="-128"/>
                <a:sym typeface="Helvetica" charset="0"/>
              </a:rPr>
              <a:t>Please be seated at the table corresponding to your card</a:t>
            </a:r>
            <a:r>
              <a:rPr lang="ja-JP" altLang="en-US">
                <a:latin typeface="Arial" charset="0"/>
                <a:ea typeface="ＭＳ Ｐゴシック" charset="-128"/>
                <a:sym typeface="Helvetica" charset="0"/>
              </a:rPr>
              <a:t>’</a:t>
            </a:r>
            <a:r>
              <a:rPr lang="en-US" altLang="ja-JP">
                <a:latin typeface="Helvetica" charset="0"/>
                <a:ea typeface="ＭＳ Ｐゴシック" charset="-128"/>
                <a:sym typeface="Helvetica" charset="0"/>
              </a:rPr>
              <a:t>s value at 8:30 am.  </a:t>
            </a:r>
            <a:endParaRPr lang="en-US" altLang="en-US">
              <a:latin typeface="Helvetica" charset="0"/>
              <a:ea typeface="ＭＳ Ｐゴシック" charset="-128"/>
              <a:sym typeface="Helvetica" charset="0"/>
            </a:endParaRPr>
          </a:p>
        </p:txBody>
      </p:sp>
    </p:spTree>
    <p:extLst>
      <p:ext uri="{BB962C8B-B14F-4D97-AF65-F5344CB8AC3E}">
        <p14:creationId xmlns:p14="http://schemas.microsoft.com/office/powerpoint/2010/main" val="17945173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latin typeface="+mn-lt"/>
              </a:rPr>
              <a:t>Learning Target: How can I adapt or design rich tasks?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Success Criteria: I have strategies to improve the quality of my math tasks.</a:t>
            </a:r>
          </a:p>
          <a:p>
            <a:endParaRPr lang="en-US" dirty="0"/>
          </a:p>
        </p:txBody>
      </p:sp>
      <p:sp>
        <p:nvSpPr>
          <p:cNvPr id="4" name="Slide Number Placeholder 3"/>
          <p:cNvSpPr>
            <a:spLocks noGrp="1"/>
          </p:cNvSpPr>
          <p:nvPr>
            <p:ph type="sldNum" sz="quarter" idx="10"/>
          </p:nvPr>
        </p:nvSpPr>
        <p:spPr/>
        <p:txBody>
          <a:bodyPr/>
          <a:lstStyle/>
          <a:p>
            <a:fld id="{7D8C0047-B73E-1145-A773-185D9A563B28}" type="slidenum">
              <a:rPr lang="en-US" smtClean="0"/>
              <a:t>10</a:t>
            </a:fld>
            <a:endParaRPr lang="en-US"/>
          </a:p>
        </p:txBody>
      </p:sp>
    </p:spTree>
    <p:extLst>
      <p:ext uri="{BB962C8B-B14F-4D97-AF65-F5344CB8AC3E}">
        <p14:creationId xmlns:p14="http://schemas.microsoft.com/office/powerpoint/2010/main" val="665252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noTextEdit="1"/>
          </p:cNvSpPr>
          <p:nvPr>
            <p:ph type="sldImg"/>
          </p:nvPr>
        </p:nvSpPr>
        <p:spPr>
          <a:ln/>
        </p:spPr>
      </p:sp>
      <p:sp>
        <p:nvSpPr>
          <p:cNvPr id="7782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ea typeface="ＭＳ Ｐゴシック" charset="-128"/>
              </a:rPr>
              <a:t>Each day, I’ll ask you to take a couple minutes to reflect on what you learned over the course of the day to capture your thinking about how you might use the idea or strategy in your own class.</a:t>
            </a:r>
          </a:p>
        </p:txBody>
      </p:sp>
    </p:spTree>
    <p:extLst>
      <p:ext uri="{BB962C8B-B14F-4D97-AF65-F5344CB8AC3E}">
        <p14:creationId xmlns:p14="http://schemas.microsoft.com/office/powerpoint/2010/main" val="1655811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Grp="1" noRot="1" noChangeAspect="1" noChangeArrowheads="1" noTextEdit="1"/>
          </p:cNvSpPr>
          <p:nvPr>
            <p:ph type="sldImg"/>
          </p:nvPr>
        </p:nvSpPr>
        <p:spPr>
          <a:solidFill>
            <a:srgbClr val="FFFFFF"/>
          </a:solidFill>
          <a:ln/>
        </p:spPr>
      </p:sp>
      <p:sp>
        <p:nvSpPr>
          <p:cNvPr id="2662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9688" eaLnBrk="1" hangingPunct="1"/>
            <a:r>
              <a:rPr lang="en-US" altLang="en-US">
                <a:solidFill>
                  <a:srgbClr val="000000"/>
                </a:solidFill>
                <a:latin typeface="Calibri" charset="0"/>
                <a:ea typeface="ＭＳ Ｐゴシック" charset="-128"/>
                <a:sym typeface="Calibri" charset="0"/>
              </a:rPr>
              <a:t>How can we use well sequenced, rich tasks to develop understanding of fraction operations?</a:t>
            </a:r>
          </a:p>
        </p:txBody>
      </p:sp>
    </p:spTree>
    <p:extLst>
      <p:ext uri="{BB962C8B-B14F-4D97-AF65-F5344CB8AC3E}">
        <p14:creationId xmlns:p14="http://schemas.microsoft.com/office/powerpoint/2010/main" val="1025176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a:ln/>
        </p:spPr>
      </p:sp>
      <p:sp>
        <p:nvSpPr>
          <p:cNvPr id="3379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t>Solve for x and y: x + y = 7 and </a:t>
            </a:r>
            <a:r>
              <a:rPr lang="en-US" altLang="en-US" sz="1200" dirty="0" err="1" smtClean="0"/>
              <a:t>xy</a:t>
            </a:r>
            <a:r>
              <a:rPr lang="en-US" altLang="en-US" sz="1200" dirty="0" smtClean="0"/>
              <a:t> = 12</a:t>
            </a:r>
          </a:p>
          <a:p>
            <a:endParaRPr lang="en-US" altLang="en-US" dirty="0">
              <a:ea typeface="ＭＳ Ｐゴシック" charset="-128"/>
            </a:endParaRPr>
          </a:p>
          <a:p>
            <a:r>
              <a:rPr lang="en-US" altLang="en-US" dirty="0">
                <a:ea typeface="ＭＳ Ｐゴシック" charset="-128"/>
              </a:rPr>
              <a:t>Photo Credit</a:t>
            </a:r>
          </a:p>
          <a:p>
            <a:r>
              <a:rPr lang="en-US" altLang="en-US" dirty="0" err="1">
                <a:ea typeface="ＭＳ Ｐゴシック" charset="-128"/>
              </a:rPr>
              <a:t>Pixabay</a:t>
            </a:r>
            <a:r>
              <a:rPr lang="en-US" altLang="en-US" dirty="0">
                <a:ea typeface="ＭＳ Ｐゴシック" charset="-128"/>
              </a:rPr>
              <a:t>- no credit required</a:t>
            </a:r>
          </a:p>
          <a:p>
            <a:endParaRPr lang="en-US" altLang="en-US" dirty="0">
              <a:ea typeface="ＭＳ Ｐゴシック" charset="-128"/>
            </a:endParaRPr>
          </a:p>
        </p:txBody>
      </p:sp>
    </p:spTree>
    <p:extLst>
      <p:ext uri="{BB962C8B-B14F-4D97-AF65-F5344CB8AC3E}">
        <p14:creationId xmlns:p14="http://schemas.microsoft.com/office/powerpoint/2010/main" val="17012473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Grp="1" noRot="1" noChangeAspect="1" noChangeArrowheads="1" noTextEdit="1"/>
          </p:cNvSpPr>
          <p:nvPr>
            <p:ph type="sldImg"/>
          </p:nvPr>
        </p:nvSpPr>
        <p:spPr>
          <a:solidFill>
            <a:srgbClr val="FFFFFF"/>
          </a:solidFill>
          <a:ln/>
        </p:spPr>
      </p:sp>
      <p:sp>
        <p:nvSpPr>
          <p:cNvPr id="3584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760413" indent="-493713" eaLnBrk="1" hangingPunct="1">
              <a:buClr>
                <a:srgbClr val="000000"/>
              </a:buClr>
              <a:buFont typeface="Calibri" charset="0"/>
              <a:buChar char="•"/>
            </a:pPr>
            <a:r>
              <a:rPr lang="en-US" altLang="en-US">
                <a:solidFill>
                  <a:srgbClr val="000000"/>
                </a:solidFill>
                <a:latin typeface="Calibri" charset="0"/>
                <a:ea typeface="ＭＳ Ｐゴシック" charset="-128"/>
                <a:sym typeface="Calibri" charset="0"/>
              </a:rPr>
              <a:t>Group members must be working on the same phase of the task at the same time.  No moving on without your group.</a:t>
            </a:r>
          </a:p>
          <a:p>
            <a:pPr marL="760413" indent="-493713" eaLnBrk="1" hangingPunct="1">
              <a:buClr>
                <a:srgbClr val="000000"/>
              </a:buClr>
              <a:buFont typeface="Calibri" charset="0"/>
              <a:buChar char="•"/>
            </a:pPr>
            <a:r>
              <a:rPr lang="en-US" altLang="en-US">
                <a:solidFill>
                  <a:srgbClr val="000000"/>
                </a:solidFill>
                <a:latin typeface="Calibri" charset="0"/>
                <a:ea typeface="ＭＳ Ｐゴシック" charset="-128"/>
                <a:sym typeface="Calibri" charset="0"/>
              </a:rPr>
              <a:t>Play your role in your group.</a:t>
            </a:r>
          </a:p>
          <a:p>
            <a:pPr marL="760413" indent="-493713" eaLnBrk="1" hangingPunct="1">
              <a:buClr>
                <a:srgbClr val="000000"/>
              </a:buClr>
              <a:buFont typeface="Calibri" charset="0"/>
              <a:buChar char="•"/>
            </a:pPr>
            <a:r>
              <a:rPr lang="en-US" altLang="en-US">
                <a:solidFill>
                  <a:srgbClr val="000000"/>
                </a:solidFill>
                <a:latin typeface="Calibri" charset="0"/>
                <a:ea typeface="ＭＳ Ｐゴシック" charset="-128"/>
                <a:sym typeface="Calibri" charset="0"/>
              </a:rPr>
              <a:t>You have the right to ask anyone else in your group for help.</a:t>
            </a:r>
          </a:p>
          <a:p>
            <a:pPr marL="760413" indent="-493713" eaLnBrk="1" hangingPunct="1">
              <a:buClr>
                <a:srgbClr val="000000"/>
              </a:buClr>
              <a:buFont typeface="Calibri" charset="0"/>
              <a:buChar char="•"/>
            </a:pPr>
            <a:r>
              <a:rPr lang="en-US" altLang="en-US">
                <a:solidFill>
                  <a:srgbClr val="000000"/>
                </a:solidFill>
                <a:latin typeface="Calibri" charset="0"/>
                <a:ea typeface="ＭＳ Ｐゴシック" charset="-128"/>
                <a:sym typeface="Calibri" charset="0"/>
              </a:rPr>
              <a:t>You have the duty to assist anyone who asks for help.</a:t>
            </a:r>
          </a:p>
          <a:p>
            <a:pPr marL="760413" indent="-493713" eaLnBrk="1" hangingPunct="1">
              <a:buClr>
                <a:srgbClr val="000000"/>
              </a:buClr>
              <a:buFont typeface="Calibri" charset="0"/>
              <a:buChar char="•"/>
            </a:pPr>
            <a:r>
              <a:rPr lang="en-US" altLang="en-US">
                <a:solidFill>
                  <a:srgbClr val="000000"/>
                </a:solidFill>
                <a:latin typeface="Calibri" charset="0"/>
                <a:ea typeface="ＭＳ Ｐゴシック" charset="-128"/>
                <a:sym typeface="Calibri" charset="0"/>
              </a:rPr>
              <a:t>Help other group members without doing the work for them.</a:t>
            </a:r>
          </a:p>
        </p:txBody>
      </p:sp>
    </p:spTree>
    <p:extLst>
      <p:ext uri="{BB962C8B-B14F-4D97-AF65-F5344CB8AC3E}">
        <p14:creationId xmlns:p14="http://schemas.microsoft.com/office/powerpoint/2010/main" val="4004650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smtClean="0"/>
              <a:t>The Border Problem</a:t>
            </a:r>
          </a:p>
          <a:p>
            <a:pPr marL="0" indent="0">
              <a:buNone/>
              <a:defRPr/>
            </a:pPr>
            <a:r>
              <a:rPr lang="en-US" sz="1200" dirty="0" smtClean="0"/>
              <a:t>Can you figure out how many squares are shaded in this 10 by 10 grid, without counting one by one?</a:t>
            </a:r>
          </a:p>
          <a:p>
            <a:pPr marL="0" indent="0">
              <a:buNone/>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7D8C0047-B73E-1145-A773-185D9A563B28}" type="slidenum">
              <a:rPr lang="en-US" smtClean="0"/>
              <a:t>5</a:t>
            </a:fld>
            <a:endParaRPr lang="en-US"/>
          </a:p>
        </p:txBody>
      </p:sp>
    </p:spTree>
    <p:extLst>
      <p:ext uri="{BB962C8B-B14F-4D97-AF65-F5344CB8AC3E}">
        <p14:creationId xmlns:p14="http://schemas.microsoft.com/office/powerpoint/2010/main" val="1782305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Your task</a:t>
            </a:r>
          </a:p>
          <a:p>
            <a:pPr marL="0" indent="0">
              <a:buNone/>
              <a:defRPr/>
            </a:pPr>
            <a:r>
              <a:rPr lang="en-US" sz="1200" dirty="0" smtClean="0"/>
              <a:t>Watch this 7</a:t>
            </a:r>
            <a:r>
              <a:rPr lang="en-US" sz="1200" baseline="30000" dirty="0" smtClean="0"/>
              <a:t>th</a:t>
            </a:r>
            <a:r>
              <a:rPr lang="en-US" sz="1200" dirty="0" smtClean="0"/>
              <a:t> grade class discuss The Border Problem.  Look for the following:</a:t>
            </a:r>
          </a:p>
          <a:p>
            <a:pPr>
              <a:defRPr/>
            </a:pPr>
            <a:r>
              <a:rPr lang="en-US" sz="1200" dirty="0" smtClean="0"/>
              <a:t>Based on her management of the discussion, what do you believe Cathy Humphrey’s learning target might be for this lesson? </a:t>
            </a:r>
          </a:p>
          <a:p>
            <a:pPr>
              <a:defRPr/>
            </a:pPr>
            <a:r>
              <a:rPr lang="en-US" sz="1200" dirty="0" smtClean="0"/>
              <a:t>What evidence is there that she is engaging in the 5 practices?</a:t>
            </a:r>
          </a:p>
          <a:p>
            <a:pPr>
              <a:defRPr/>
            </a:pPr>
            <a:r>
              <a:rPr lang="en-US" sz="1200" dirty="0" smtClean="0"/>
              <a:t>In which of the SMPs might students be engaging on this task and/or during the follow up discussion?</a:t>
            </a:r>
          </a:p>
          <a:p>
            <a:pPr>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7D8C0047-B73E-1145-A773-185D9A563B28}" type="slidenum">
              <a:rPr lang="en-US" smtClean="0"/>
              <a:t>6</a:t>
            </a:fld>
            <a:endParaRPr lang="en-US"/>
          </a:p>
        </p:txBody>
      </p:sp>
    </p:spTree>
    <p:extLst>
      <p:ext uri="{BB962C8B-B14F-4D97-AF65-F5344CB8AC3E}">
        <p14:creationId xmlns:p14="http://schemas.microsoft.com/office/powerpoint/2010/main" val="6829626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1406"/>
              </a:spcBef>
            </a:pPr>
            <a:r>
              <a:rPr lang="en-US" altLang="en-US" sz="1600" b="1" dirty="0" smtClean="0"/>
              <a:t>Create a visual pattern for each expression</a:t>
            </a:r>
          </a:p>
          <a:p>
            <a:pPr>
              <a:spcBef>
                <a:spcPts val="1406"/>
              </a:spcBef>
            </a:pPr>
            <a:r>
              <a:rPr lang="en-US" altLang="en-US" dirty="0" smtClean="0"/>
              <a:t>3n – 2</a:t>
            </a:r>
          </a:p>
          <a:p>
            <a:pPr>
              <a:spcBef>
                <a:spcPts val="1406"/>
              </a:spcBef>
            </a:pPr>
            <a:r>
              <a:rPr lang="en-US" altLang="en-US" dirty="0" smtClean="0"/>
              <a:t>2(2n) + 1 + 2</a:t>
            </a:r>
          </a:p>
          <a:p>
            <a:pPr>
              <a:spcBef>
                <a:spcPts val="1406"/>
              </a:spcBef>
            </a:pPr>
            <a:r>
              <a:rPr lang="en-US" altLang="en-US" dirty="0" smtClean="0"/>
              <a:t>n(n + 2) – 2</a:t>
            </a:r>
          </a:p>
          <a:p>
            <a:pPr>
              <a:spcBef>
                <a:spcPts val="1406"/>
              </a:spcBef>
            </a:pPr>
            <a:r>
              <a:rPr lang="en-US" altLang="en-US" dirty="0" smtClean="0"/>
              <a:t>n + (n + 1)(n + 3)</a:t>
            </a:r>
          </a:p>
          <a:p>
            <a:pPr>
              <a:spcBef>
                <a:spcPts val="1406"/>
              </a:spcBef>
            </a:pPr>
            <a:r>
              <a:rPr lang="en-US" altLang="en-US" dirty="0" smtClean="0"/>
              <a:t>[n(n + 1)]/2</a:t>
            </a:r>
          </a:p>
          <a:p>
            <a:pPr>
              <a:spcBef>
                <a:spcPts val="1406"/>
              </a:spcBef>
            </a:pPr>
            <a:r>
              <a:rPr lang="en-US" altLang="en-US" dirty="0" smtClean="0"/>
              <a:t>(n + 2)</a:t>
            </a:r>
            <a:r>
              <a:rPr lang="en-US" altLang="en-US" baseline="30000" dirty="0" smtClean="0"/>
              <a:t>3</a:t>
            </a:r>
            <a:r>
              <a:rPr lang="en-US" altLang="en-US" dirty="0" smtClean="0"/>
              <a:t> – 2(n + 2)</a:t>
            </a:r>
            <a:r>
              <a:rPr lang="en-US" altLang="en-US" baseline="30000" dirty="0" smtClean="0"/>
              <a:t>2</a:t>
            </a:r>
            <a:r>
              <a:rPr lang="en-US" altLang="en-US" dirty="0" smtClean="0"/>
              <a:t> </a:t>
            </a:r>
          </a:p>
          <a:p>
            <a:endParaRPr lang="en-US" dirty="0"/>
          </a:p>
        </p:txBody>
      </p:sp>
      <p:sp>
        <p:nvSpPr>
          <p:cNvPr id="4" name="Slide Number Placeholder 3"/>
          <p:cNvSpPr>
            <a:spLocks noGrp="1"/>
          </p:cNvSpPr>
          <p:nvPr>
            <p:ph type="sldNum" sz="quarter" idx="10"/>
          </p:nvPr>
        </p:nvSpPr>
        <p:spPr/>
        <p:txBody>
          <a:bodyPr/>
          <a:lstStyle/>
          <a:p>
            <a:fld id="{7D8C0047-B73E-1145-A773-185D9A563B28}" type="slidenum">
              <a:rPr lang="en-US" smtClean="0"/>
              <a:t>7</a:t>
            </a:fld>
            <a:endParaRPr lang="en-US"/>
          </a:p>
        </p:txBody>
      </p:sp>
    </p:spTree>
    <p:extLst>
      <p:ext uri="{BB962C8B-B14F-4D97-AF65-F5344CB8AC3E}">
        <p14:creationId xmlns:p14="http://schemas.microsoft.com/office/powerpoint/2010/main" val="180367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smtClean="0"/>
              <a:t>Read Order of</a:t>
            </a:r>
            <a:r>
              <a:rPr lang="en-US" altLang="en-US" sz="1200" baseline="0" dirty="0" smtClean="0"/>
              <a:t> Operations: The Myth and the Math</a:t>
            </a:r>
            <a:endParaRPr lang="en-US" altLang="en-US" sz="1200" dirty="0" smtClean="0"/>
          </a:p>
          <a:p>
            <a:r>
              <a:rPr lang="en-US" altLang="en-US" sz="1200" dirty="0" smtClean="0"/>
              <a:t>What are the implications for teaching equivalence, particularly equivalent expressions?</a:t>
            </a:r>
          </a:p>
          <a:p>
            <a:r>
              <a:rPr lang="en-US" altLang="en-US" sz="1200" dirty="0" smtClean="0"/>
              <a:t>How might we teach order of operations without PEMDAS?</a:t>
            </a:r>
          </a:p>
          <a:p>
            <a:endParaRPr lang="en-US" dirty="0"/>
          </a:p>
        </p:txBody>
      </p:sp>
      <p:sp>
        <p:nvSpPr>
          <p:cNvPr id="4" name="Slide Number Placeholder 3"/>
          <p:cNvSpPr>
            <a:spLocks noGrp="1"/>
          </p:cNvSpPr>
          <p:nvPr>
            <p:ph type="sldNum" sz="quarter" idx="10"/>
          </p:nvPr>
        </p:nvSpPr>
        <p:spPr/>
        <p:txBody>
          <a:bodyPr/>
          <a:lstStyle/>
          <a:p>
            <a:fld id="{7D8C0047-B73E-1145-A773-185D9A563B28}" type="slidenum">
              <a:rPr lang="en-US" smtClean="0"/>
              <a:t>8</a:t>
            </a:fld>
            <a:endParaRPr lang="en-US"/>
          </a:p>
        </p:txBody>
      </p:sp>
    </p:spTree>
    <p:extLst>
      <p:ext uri="{BB962C8B-B14F-4D97-AF65-F5344CB8AC3E}">
        <p14:creationId xmlns:p14="http://schemas.microsoft.com/office/powerpoint/2010/main" val="19319410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Any unanswered questions or concerns about the cases you read and talked about yesterday?</a:t>
            </a:r>
          </a:p>
          <a:p>
            <a:r>
              <a:rPr lang="en-US" dirty="0" smtClean="0"/>
              <a:t>We</a:t>
            </a:r>
            <a:r>
              <a:rPr lang="uk-UA" dirty="0" smtClean="0"/>
              <a:t>’</a:t>
            </a:r>
            <a:r>
              <a:rPr lang="en-US" dirty="0" smtClean="0"/>
              <a:t>re</a:t>
            </a:r>
            <a:r>
              <a:rPr lang="en-US" baseline="0" dirty="0" smtClean="0"/>
              <a:t> going on to think about how to design and adaptation of tasks today.  </a:t>
            </a:r>
          </a:p>
          <a:p>
            <a:pPr marL="228600" indent="-228600">
              <a:buAutoNum type="arabicParenR"/>
            </a:pPr>
            <a:r>
              <a:rPr lang="en-US" baseline="0" dirty="0" smtClean="0"/>
              <a:t>Openness of numbers</a:t>
            </a:r>
          </a:p>
          <a:p>
            <a:pPr marL="228600" indent="-228600">
              <a:buAutoNum type="arabicParenR"/>
            </a:pPr>
            <a:r>
              <a:rPr lang="en-US" baseline="0" dirty="0" smtClean="0"/>
              <a:t>Power of visualization</a:t>
            </a:r>
          </a:p>
          <a:p>
            <a:pPr marL="228600" indent="-228600">
              <a:buAutoNum type="arabicParenR"/>
            </a:pPr>
            <a:r>
              <a:rPr lang="en-US" baseline="0" dirty="0" smtClean="0"/>
              <a:t>Time to tell</a:t>
            </a:r>
          </a:p>
          <a:p>
            <a:pPr marL="228600" indent="-228600">
              <a:buAutoNum type="arabicParenR"/>
            </a:pPr>
            <a:r>
              <a:rPr lang="en-US" baseline="0" dirty="0" smtClean="0"/>
              <a:t>Seeing a mathematical connection</a:t>
            </a:r>
          </a:p>
          <a:p>
            <a:pPr marL="228600" indent="-228600">
              <a:buAutoNum type="arabicParenR"/>
            </a:pPr>
            <a:r>
              <a:rPr lang="en-US" baseline="0" dirty="0" smtClean="0"/>
              <a:t>Negative space</a:t>
            </a:r>
          </a:p>
          <a:p>
            <a:pPr marL="228600" indent="-228600">
              <a:buAutoNum type="arabicParenR"/>
            </a:pPr>
            <a:r>
              <a:rPr lang="en-US" baseline="0" dirty="0" smtClean="0"/>
              <a:t>From math facts to excitement</a:t>
            </a:r>
          </a:p>
        </p:txBody>
      </p:sp>
      <p:sp>
        <p:nvSpPr>
          <p:cNvPr id="4" name="Slide Number Placeholder 3"/>
          <p:cNvSpPr>
            <a:spLocks noGrp="1"/>
          </p:cNvSpPr>
          <p:nvPr>
            <p:ph type="sldNum" sz="quarter" idx="10"/>
          </p:nvPr>
        </p:nvSpPr>
        <p:spPr/>
        <p:txBody>
          <a:bodyPr/>
          <a:lstStyle/>
          <a:p>
            <a:fld id="{7D8C0047-B73E-1145-A773-185D9A563B28}" type="slidenum">
              <a:rPr lang="en-US" smtClean="0"/>
              <a:t>9</a:t>
            </a:fld>
            <a:endParaRPr lang="en-US"/>
          </a:p>
        </p:txBody>
      </p:sp>
    </p:spTree>
    <p:extLst>
      <p:ext uri="{BB962C8B-B14F-4D97-AF65-F5344CB8AC3E}">
        <p14:creationId xmlns:p14="http://schemas.microsoft.com/office/powerpoint/2010/main" val="1450899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DCB9CA1-E5B9-884E-AB3C-9FB636F24A7D}" type="datetimeFigureOut">
              <a:rPr lang="en-US" smtClean="0"/>
              <a:t>6/23/16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735966-9528-1F40-9728-6CA0179B0460}" type="slidenum">
              <a:rPr lang="en-US" smtClean="0"/>
              <a:t>‹#›</a:t>
            </a:fld>
            <a:endParaRPr lang="en-US"/>
          </a:p>
        </p:txBody>
      </p:sp>
    </p:spTree>
    <p:extLst>
      <p:ext uri="{BB962C8B-B14F-4D97-AF65-F5344CB8AC3E}">
        <p14:creationId xmlns:p14="http://schemas.microsoft.com/office/powerpoint/2010/main" val="1851419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CB9CA1-E5B9-884E-AB3C-9FB636F24A7D}" type="datetimeFigureOut">
              <a:rPr lang="en-US" smtClean="0"/>
              <a:t>6/23/16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735966-9528-1F40-9728-6CA0179B0460}" type="slidenum">
              <a:rPr lang="en-US" smtClean="0"/>
              <a:t>‹#›</a:t>
            </a:fld>
            <a:endParaRPr lang="en-US"/>
          </a:p>
        </p:txBody>
      </p:sp>
    </p:spTree>
    <p:extLst>
      <p:ext uri="{BB962C8B-B14F-4D97-AF65-F5344CB8AC3E}">
        <p14:creationId xmlns:p14="http://schemas.microsoft.com/office/powerpoint/2010/main" val="2071842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CB9CA1-E5B9-884E-AB3C-9FB636F24A7D}" type="datetimeFigureOut">
              <a:rPr lang="en-US" smtClean="0"/>
              <a:t>6/23/16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735966-9528-1F40-9728-6CA0179B0460}" type="slidenum">
              <a:rPr lang="en-US" smtClean="0"/>
              <a:t>‹#›</a:t>
            </a:fld>
            <a:endParaRPr lang="en-US"/>
          </a:p>
        </p:txBody>
      </p:sp>
    </p:spTree>
    <p:extLst>
      <p:ext uri="{BB962C8B-B14F-4D97-AF65-F5344CB8AC3E}">
        <p14:creationId xmlns:p14="http://schemas.microsoft.com/office/powerpoint/2010/main" val="1075353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CB9CA1-E5B9-884E-AB3C-9FB636F24A7D}" type="datetimeFigureOut">
              <a:rPr lang="en-US" smtClean="0"/>
              <a:t>6/23/16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735966-9528-1F40-9728-6CA0179B0460}" type="slidenum">
              <a:rPr lang="en-US" smtClean="0"/>
              <a:t>‹#›</a:t>
            </a:fld>
            <a:endParaRPr lang="en-US"/>
          </a:p>
        </p:txBody>
      </p:sp>
    </p:spTree>
    <p:extLst>
      <p:ext uri="{BB962C8B-B14F-4D97-AF65-F5344CB8AC3E}">
        <p14:creationId xmlns:p14="http://schemas.microsoft.com/office/powerpoint/2010/main" val="8554227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CB9CA1-E5B9-884E-AB3C-9FB636F24A7D}" type="datetimeFigureOut">
              <a:rPr lang="en-US" smtClean="0"/>
              <a:t>6/23/16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735966-9528-1F40-9728-6CA0179B0460}" type="slidenum">
              <a:rPr lang="en-US" smtClean="0"/>
              <a:t>‹#›</a:t>
            </a:fld>
            <a:endParaRPr lang="en-US"/>
          </a:p>
        </p:txBody>
      </p:sp>
    </p:spTree>
    <p:extLst>
      <p:ext uri="{BB962C8B-B14F-4D97-AF65-F5344CB8AC3E}">
        <p14:creationId xmlns:p14="http://schemas.microsoft.com/office/powerpoint/2010/main" val="47424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DCB9CA1-E5B9-884E-AB3C-9FB636F24A7D}" type="datetimeFigureOut">
              <a:rPr lang="en-US" smtClean="0"/>
              <a:t>6/23/16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735966-9528-1F40-9728-6CA0179B0460}" type="slidenum">
              <a:rPr lang="en-US" smtClean="0"/>
              <a:t>‹#›</a:t>
            </a:fld>
            <a:endParaRPr lang="en-US"/>
          </a:p>
        </p:txBody>
      </p:sp>
    </p:spTree>
    <p:extLst>
      <p:ext uri="{BB962C8B-B14F-4D97-AF65-F5344CB8AC3E}">
        <p14:creationId xmlns:p14="http://schemas.microsoft.com/office/powerpoint/2010/main" val="3463149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DCB9CA1-E5B9-884E-AB3C-9FB636F24A7D}" type="datetimeFigureOut">
              <a:rPr lang="en-US" smtClean="0"/>
              <a:t>6/23/16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A735966-9528-1F40-9728-6CA0179B0460}" type="slidenum">
              <a:rPr lang="en-US" smtClean="0"/>
              <a:t>‹#›</a:t>
            </a:fld>
            <a:endParaRPr lang="en-US"/>
          </a:p>
        </p:txBody>
      </p:sp>
    </p:spTree>
    <p:extLst>
      <p:ext uri="{BB962C8B-B14F-4D97-AF65-F5344CB8AC3E}">
        <p14:creationId xmlns:p14="http://schemas.microsoft.com/office/powerpoint/2010/main" val="834177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CB9CA1-E5B9-884E-AB3C-9FB636F24A7D}" type="datetimeFigureOut">
              <a:rPr lang="en-US" smtClean="0"/>
              <a:t>6/23/16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735966-9528-1F40-9728-6CA0179B0460}" type="slidenum">
              <a:rPr lang="en-US" smtClean="0"/>
              <a:t>‹#›</a:t>
            </a:fld>
            <a:endParaRPr lang="en-US"/>
          </a:p>
        </p:txBody>
      </p:sp>
    </p:spTree>
    <p:extLst>
      <p:ext uri="{BB962C8B-B14F-4D97-AF65-F5344CB8AC3E}">
        <p14:creationId xmlns:p14="http://schemas.microsoft.com/office/powerpoint/2010/main" val="1240767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CB9CA1-E5B9-884E-AB3C-9FB636F24A7D}" type="datetimeFigureOut">
              <a:rPr lang="en-US" smtClean="0"/>
              <a:t>6/23/16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A735966-9528-1F40-9728-6CA0179B0460}" type="slidenum">
              <a:rPr lang="en-US" smtClean="0"/>
              <a:t>‹#›</a:t>
            </a:fld>
            <a:endParaRPr lang="en-US"/>
          </a:p>
        </p:txBody>
      </p:sp>
    </p:spTree>
    <p:extLst>
      <p:ext uri="{BB962C8B-B14F-4D97-AF65-F5344CB8AC3E}">
        <p14:creationId xmlns:p14="http://schemas.microsoft.com/office/powerpoint/2010/main" val="15194459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CB9CA1-E5B9-884E-AB3C-9FB636F24A7D}" type="datetimeFigureOut">
              <a:rPr lang="en-US" smtClean="0"/>
              <a:t>6/23/16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735966-9528-1F40-9728-6CA0179B0460}" type="slidenum">
              <a:rPr lang="en-US" smtClean="0"/>
              <a:t>‹#›</a:t>
            </a:fld>
            <a:endParaRPr lang="en-US"/>
          </a:p>
        </p:txBody>
      </p:sp>
    </p:spTree>
    <p:extLst>
      <p:ext uri="{BB962C8B-B14F-4D97-AF65-F5344CB8AC3E}">
        <p14:creationId xmlns:p14="http://schemas.microsoft.com/office/powerpoint/2010/main" val="1600001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CB9CA1-E5B9-884E-AB3C-9FB636F24A7D}" type="datetimeFigureOut">
              <a:rPr lang="en-US" smtClean="0"/>
              <a:t>6/23/16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735966-9528-1F40-9728-6CA0179B0460}" type="slidenum">
              <a:rPr lang="en-US" smtClean="0"/>
              <a:t>‹#›</a:t>
            </a:fld>
            <a:endParaRPr lang="en-US"/>
          </a:p>
        </p:txBody>
      </p:sp>
    </p:spTree>
    <p:extLst>
      <p:ext uri="{BB962C8B-B14F-4D97-AF65-F5344CB8AC3E}">
        <p14:creationId xmlns:p14="http://schemas.microsoft.com/office/powerpoint/2010/main" val="43597437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CB9CA1-E5B9-884E-AB3C-9FB636F24A7D}" type="datetimeFigureOut">
              <a:rPr lang="en-US" smtClean="0"/>
              <a:t>6/23/16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735966-9528-1F40-9728-6CA0179B0460}" type="slidenum">
              <a:rPr lang="en-US" smtClean="0"/>
              <a:t>‹#›</a:t>
            </a:fld>
            <a:endParaRPr lang="en-US"/>
          </a:p>
        </p:txBody>
      </p:sp>
    </p:spTree>
    <p:extLst>
      <p:ext uri="{BB962C8B-B14F-4D97-AF65-F5344CB8AC3E}">
        <p14:creationId xmlns:p14="http://schemas.microsoft.com/office/powerpoint/2010/main" val="20181882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8.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89876" y="-1331884"/>
            <a:ext cx="12381876" cy="12381876"/>
          </a:xfrm>
          <a:prstGeom prst="rect">
            <a:avLst/>
          </a:prstGeom>
        </p:spPr>
      </p:pic>
      <p:sp>
        <p:nvSpPr>
          <p:cNvPr id="19462" name="Rectangle 6"/>
          <p:cNvSpPr>
            <a:spLocks/>
          </p:cNvSpPr>
          <p:nvPr/>
        </p:nvSpPr>
        <p:spPr bwMode="auto">
          <a:xfrm>
            <a:off x="1834285" y="513893"/>
            <a:ext cx="3964781" cy="3366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ctr" eaLnBrk="1" hangingPunct="1"/>
            <a:r>
              <a:rPr lang="en-US" altLang="en-US" sz="3375">
                <a:solidFill>
                  <a:schemeClr val="tx1"/>
                </a:solidFill>
                <a:latin typeface="Calibri Bold" charset="0"/>
                <a:ea typeface="ＭＳ Ｐゴシック" charset="-128"/>
                <a:sym typeface="Calibri Bold" charset="0"/>
              </a:rPr>
              <a:t> Welcome to the </a:t>
            </a:r>
            <a:br>
              <a:rPr lang="en-US" altLang="en-US" sz="3375">
                <a:solidFill>
                  <a:schemeClr val="tx1"/>
                </a:solidFill>
                <a:latin typeface="Calibri Bold" charset="0"/>
                <a:ea typeface="ＭＳ Ｐゴシック" charset="-128"/>
                <a:sym typeface="Calibri Bold" charset="0"/>
              </a:rPr>
            </a:br>
            <a:r>
              <a:rPr lang="en-US" altLang="en-US" sz="3375">
                <a:solidFill>
                  <a:schemeClr val="tx1"/>
                </a:solidFill>
                <a:latin typeface="Calibri Bold" charset="0"/>
                <a:ea typeface="ＭＳ Ｐゴシック" charset="-128"/>
                <a:sym typeface="Calibri Bold" charset="0"/>
              </a:rPr>
              <a:t>Middle School Math Partnership</a:t>
            </a:r>
            <a:br>
              <a:rPr lang="en-US" altLang="en-US" sz="3375">
                <a:solidFill>
                  <a:schemeClr val="tx1"/>
                </a:solidFill>
                <a:latin typeface="Calibri Bold" charset="0"/>
                <a:ea typeface="ＭＳ Ｐゴシック" charset="-128"/>
                <a:sym typeface="Calibri Bold" charset="0"/>
              </a:rPr>
            </a:br>
            <a:r>
              <a:rPr lang="en-US" altLang="en-US" sz="3375">
                <a:solidFill>
                  <a:schemeClr val="tx1"/>
                </a:solidFill>
                <a:latin typeface="Calibri Bold" charset="0"/>
                <a:ea typeface="ＭＳ Ｐゴシック" charset="-128"/>
                <a:sym typeface="Calibri Bold" charset="0"/>
              </a:rPr>
              <a:t> M</a:t>
            </a:r>
            <a:r>
              <a:rPr lang="en-US" altLang="en-US" sz="3375" baseline="32000">
                <a:solidFill>
                  <a:schemeClr val="tx1"/>
                </a:solidFill>
                <a:latin typeface="Calibri Bold" charset="0"/>
                <a:ea typeface="ＭＳ Ｐゴシック" charset="-128"/>
                <a:sym typeface="Calibri Bold" charset="0"/>
              </a:rPr>
              <a:t>2</a:t>
            </a:r>
            <a:r>
              <a:rPr lang="en-US" altLang="en-US" sz="3375">
                <a:solidFill>
                  <a:schemeClr val="tx1"/>
                </a:solidFill>
                <a:latin typeface="Calibri Bold" charset="0"/>
                <a:ea typeface="ＭＳ Ｐゴシック" charset="-128"/>
                <a:sym typeface="Calibri Bold" charset="0"/>
              </a:rPr>
              <a:t>P</a:t>
            </a:r>
            <a:br>
              <a:rPr lang="en-US" altLang="en-US" sz="3375">
                <a:solidFill>
                  <a:schemeClr val="tx1"/>
                </a:solidFill>
                <a:latin typeface="Calibri Bold" charset="0"/>
                <a:ea typeface="ＭＳ Ｐゴシック" charset="-128"/>
                <a:sym typeface="Calibri Bold" charset="0"/>
              </a:rPr>
            </a:br>
            <a:r>
              <a:rPr lang="en-US" altLang="en-US" sz="3375">
                <a:solidFill>
                  <a:schemeClr val="tx1"/>
                </a:solidFill>
                <a:latin typeface="Calibri Bold" charset="0"/>
                <a:ea typeface="ＭＳ Ｐゴシック" charset="-128"/>
                <a:sym typeface="Calibri Bold" charset="0"/>
              </a:rPr>
              <a:t>Tuesday, June 21, 2016</a:t>
            </a:r>
          </a:p>
        </p:txBody>
      </p:sp>
      <p:sp>
        <p:nvSpPr>
          <p:cNvPr id="19463" name="Rectangle 7"/>
          <p:cNvSpPr>
            <a:spLocks/>
          </p:cNvSpPr>
          <p:nvPr/>
        </p:nvSpPr>
        <p:spPr bwMode="auto">
          <a:xfrm>
            <a:off x="2409425" y="4859550"/>
            <a:ext cx="5652492" cy="910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ctr" eaLnBrk="1" hangingPunct="1"/>
            <a:r>
              <a:rPr lang="en-US" altLang="en-US" sz="2953" dirty="0">
                <a:solidFill>
                  <a:schemeClr val="tx1"/>
                </a:solidFill>
                <a:latin typeface="Calibri Bold" charset="0"/>
                <a:ea typeface="ＭＳ Ｐゴシック" charset="-128"/>
                <a:sym typeface="Calibri Bold" charset="0"/>
              </a:rPr>
              <a:t>Be sure to keep your playing card.  You will need it later!</a:t>
            </a:r>
          </a:p>
        </p:txBody>
      </p:sp>
      <p:sp>
        <p:nvSpPr>
          <p:cNvPr id="19464" name="Rectangle 8"/>
          <p:cNvSpPr>
            <a:spLocks/>
          </p:cNvSpPr>
          <p:nvPr/>
        </p:nvSpPr>
        <p:spPr bwMode="auto">
          <a:xfrm>
            <a:off x="7287546" y="588170"/>
            <a:ext cx="3214688" cy="2348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ctr" eaLnBrk="1" hangingPunct="1"/>
            <a:r>
              <a:rPr lang="en-US" altLang="en-US" sz="2953" dirty="0">
                <a:solidFill>
                  <a:schemeClr val="tx1"/>
                </a:solidFill>
                <a:latin typeface="Calibri Bold" charset="0"/>
                <a:ea typeface="ＭＳ Ｐゴシック" charset="-128"/>
                <a:sym typeface="Calibri Bold" charset="0"/>
              </a:rPr>
              <a:t>Please be seated at the table corresponding to your card</a:t>
            </a:r>
            <a:r>
              <a:rPr lang="en-US" altLang="en-US" sz="2953" dirty="0">
                <a:solidFill>
                  <a:schemeClr val="tx1"/>
                </a:solidFill>
                <a:latin typeface="Arial" charset="0"/>
                <a:ea typeface="ＭＳ Ｐゴシック" charset="-128"/>
                <a:sym typeface="Calibri Bold" charset="0"/>
              </a:rPr>
              <a:t>’</a:t>
            </a:r>
            <a:r>
              <a:rPr lang="en-US" altLang="ja-JP" sz="2953" dirty="0">
                <a:solidFill>
                  <a:schemeClr val="tx1"/>
                </a:solidFill>
                <a:latin typeface="Calibri Bold" charset="0"/>
                <a:sym typeface="Calibri Bold" charset="0"/>
              </a:rPr>
              <a:t>s value at 8:30 am.  </a:t>
            </a:r>
            <a:endParaRPr lang="en-US" altLang="en-US" sz="2953" dirty="0">
              <a:solidFill>
                <a:schemeClr val="tx1"/>
              </a:solidFill>
              <a:latin typeface="Calibri Bold" charset="0"/>
              <a:sym typeface="Calibri Bold" charset="0"/>
            </a:endParaRPr>
          </a:p>
        </p:txBody>
      </p:sp>
    </p:spTree>
    <p:extLst>
      <p:ext uri="{BB962C8B-B14F-4D97-AF65-F5344CB8AC3E}">
        <p14:creationId xmlns:p14="http://schemas.microsoft.com/office/powerpoint/2010/main" val="3893038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91300" y="1144519"/>
            <a:ext cx="4642945" cy="2592962"/>
          </a:xfrm>
        </p:spPr>
        <p:txBody>
          <a:bodyPr anchor="t">
            <a:noAutofit/>
          </a:bodyPr>
          <a:lstStyle/>
          <a:p>
            <a:r>
              <a:rPr lang="en-US" sz="4800" dirty="0" smtClean="0">
                <a:latin typeface="+mn-lt"/>
              </a:rPr>
              <a:t>How can I adapt or design rich tasks?</a:t>
            </a:r>
            <a:endParaRPr lang="en-US" sz="4800" dirty="0">
              <a:latin typeface="+mn-lt"/>
            </a:endParaRPr>
          </a:p>
        </p:txBody>
      </p:sp>
      <p:sp>
        <p:nvSpPr>
          <p:cNvPr id="3" name="Subtitle 2"/>
          <p:cNvSpPr>
            <a:spLocks noGrp="1"/>
          </p:cNvSpPr>
          <p:nvPr>
            <p:ph type="subTitle" idx="1"/>
          </p:nvPr>
        </p:nvSpPr>
        <p:spPr>
          <a:xfrm>
            <a:off x="1200150" y="4863820"/>
            <a:ext cx="9144000" cy="1127617"/>
          </a:xfrm>
        </p:spPr>
        <p:txBody>
          <a:bodyPr>
            <a:normAutofit/>
          </a:bodyPr>
          <a:lstStyle/>
          <a:p>
            <a:r>
              <a:rPr lang="en-US" sz="3600" dirty="0" smtClean="0"/>
              <a:t>I have strategies to improve the quality of my math tasks.</a:t>
            </a:r>
            <a:endParaRPr lang="en-US" sz="3600" dirty="0"/>
          </a:p>
        </p:txBody>
      </p:sp>
      <p:pic>
        <p:nvPicPr>
          <p:cNvPr id="4" name="Picture 3"/>
          <p:cNvPicPr>
            <a:picLocks noChangeAspect="1"/>
          </p:cNvPicPr>
          <p:nvPr/>
        </p:nvPicPr>
        <p:blipFill>
          <a:blip r:embed="rId3"/>
          <a:stretch>
            <a:fillRect/>
          </a:stretch>
        </p:blipFill>
        <p:spPr>
          <a:xfrm>
            <a:off x="628650" y="512188"/>
            <a:ext cx="5143500" cy="3857625"/>
          </a:xfrm>
          <a:prstGeom prst="rect">
            <a:avLst/>
          </a:prstGeom>
        </p:spPr>
      </p:pic>
    </p:spTree>
    <p:extLst>
      <p:ext uri="{BB962C8B-B14F-4D97-AF65-F5344CB8AC3E}">
        <p14:creationId xmlns:p14="http://schemas.microsoft.com/office/powerpoint/2010/main" val="21453510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192000" cy="6858000"/>
          </a:xfrm>
          <a:prstGeom prst="rect">
            <a:avLst/>
          </a:prstGeom>
        </p:spPr>
      </p:pic>
      <p:sp>
        <p:nvSpPr>
          <p:cNvPr id="2" name="Title 1"/>
          <p:cNvSpPr>
            <a:spLocks noGrp="1"/>
          </p:cNvSpPr>
          <p:nvPr>
            <p:ph type="title"/>
          </p:nvPr>
        </p:nvSpPr>
        <p:spPr>
          <a:xfrm>
            <a:off x="1676400" y="246271"/>
            <a:ext cx="10515600" cy="1325563"/>
          </a:xfrm>
        </p:spPr>
        <p:txBody>
          <a:bodyPr>
            <a:normAutofit fontScale="90000"/>
          </a:bodyPr>
          <a:lstStyle/>
          <a:p>
            <a:pPr algn="ctr"/>
            <a:r>
              <a:rPr lang="en-US" dirty="0">
                <a:latin typeface="+mn-lt"/>
              </a:rPr>
              <a:t>What do you currently do in order to adapt or design tasks from your curriculum?</a:t>
            </a:r>
            <a:br>
              <a:rPr lang="en-US" dirty="0">
                <a:latin typeface="+mn-lt"/>
              </a:rPr>
            </a:br>
            <a:endParaRPr lang="en-US" dirty="0">
              <a:latin typeface="+mn-lt"/>
            </a:endParaRPr>
          </a:p>
        </p:txBody>
      </p:sp>
      <p:sp>
        <p:nvSpPr>
          <p:cNvPr id="3" name="Content Placeholder 2"/>
          <p:cNvSpPr>
            <a:spLocks noGrp="1"/>
          </p:cNvSpPr>
          <p:nvPr>
            <p:ph idx="1"/>
          </p:nvPr>
        </p:nvSpPr>
        <p:spPr>
          <a:xfrm>
            <a:off x="-1140501" y="4469230"/>
            <a:ext cx="10515600" cy="1496856"/>
          </a:xfrm>
        </p:spPr>
        <p:txBody>
          <a:bodyPr>
            <a:normAutofit/>
          </a:bodyPr>
          <a:lstStyle/>
          <a:p>
            <a:pPr algn="ctr"/>
            <a:r>
              <a:rPr lang="en-US" sz="4000" dirty="0" smtClean="0"/>
              <a:t>What impact has this had on student engagement?</a:t>
            </a:r>
            <a:endParaRPr lang="en-US" sz="4000" dirty="0"/>
          </a:p>
        </p:txBody>
      </p:sp>
    </p:spTree>
    <p:extLst>
      <p:ext uri="{BB962C8B-B14F-4D97-AF65-F5344CB8AC3E}">
        <p14:creationId xmlns:p14="http://schemas.microsoft.com/office/powerpoint/2010/main" val="9355714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6218" y="779439"/>
            <a:ext cx="3858558" cy="5003265"/>
          </a:xfrm>
        </p:spPr>
      </p:pic>
      <p:sp>
        <p:nvSpPr>
          <p:cNvPr id="6" name="TextBox 5"/>
          <p:cNvSpPr txBox="1"/>
          <p:nvPr/>
        </p:nvSpPr>
        <p:spPr>
          <a:xfrm>
            <a:off x="4858871" y="779439"/>
            <a:ext cx="6974541" cy="3170099"/>
          </a:xfrm>
          <a:prstGeom prst="rect">
            <a:avLst/>
          </a:prstGeom>
          <a:noFill/>
        </p:spPr>
        <p:txBody>
          <a:bodyPr wrap="square" rtlCol="0">
            <a:spAutoFit/>
          </a:bodyPr>
          <a:lstStyle/>
          <a:p>
            <a:r>
              <a:rPr lang="en-US" sz="4000" dirty="0" smtClean="0"/>
              <a:t>Read pages 77 through 91. </a:t>
            </a:r>
          </a:p>
          <a:p>
            <a:r>
              <a:rPr lang="en-US" sz="4000" dirty="0" smtClean="0"/>
              <a:t>Follow directions on </a:t>
            </a:r>
            <a:r>
              <a:rPr lang="en-US" sz="4000" i="1" dirty="0" smtClean="0"/>
              <a:t>Questions to Consider when Designing and Adapting Tasks.</a:t>
            </a:r>
            <a:endParaRPr lang="en-US" sz="4000" dirty="0"/>
          </a:p>
          <a:p>
            <a:r>
              <a:rPr lang="en-US" sz="4000" dirty="0" smtClean="0"/>
              <a:t>Check in at 1:15 pm.</a:t>
            </a:r>
          </a:p>
        </p:txBody>
      </p:sp>
    </p:spTree>
    <p:extLst>
      <p:ext uri="{BB962C8B-B14F-4D97-AF65-F5344CB8AC3E}">
        <p14:creationId xmlns:p14="http://schemas.microsoft.com/office/powerpoint/2010/main" val="14163717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96066" y="1510831"/>
            <a:ext cx="5627558" cy="2086808"/>
          </a:xfrm>
        </p:spPr>
        <p:txBody>
          <a:bodyPr>
            <a:normAutofit/>
          </a:bodyPr>
          <a:lstStyle/>
          <a:p>
            <a:pPr marL="0" indent="0" algn="ctr">
              <a:buNone/>
            </a:pPr>
            <a:r>
              <a:rPr lang="en-US" sz="4000" dirty="0" smtClean="0"/>
              <a:t>Share strategies to address the design questions.</a:t>
            </a:r>
            <a:endParaRPr lang="en-US" sz="4000" dirty="0"/>
          </a:p>
        </p:txBody>
      </p:sp>
      <p:pic>
        <p:nvPicPr>
          <p:cNvPr id="5" name="Picture 4"/>
          <p:cNvPicPr>
            <a:picLocks noChangeAspect="1"/>
          </p:cNvPicPr>
          <p:nvPr/>
        </p:nvPicPr>
        <p:blipFill>
          <a:blip r:embed="rId2"/>
          <a:stretch>
            <a:fillRect/>
          </a:stretch>
        </p:blipFill>
        <p:spPr>
          <a:xfrm>
            <a:off x="0" y="0"/>
            <a:ext cx="5600700" cy="6858000"/>
          </a:xfrm>
          <a:prstGeom prst="rect">
            <a:avLst/>
          </a:prstGeom>
        </p:spPr>
      </p:pic>
    </p:spTree>
    <p:extLst>
      <p:ext uri="{BB962C8B-B14F-4D97-AF65-F5344CB8AC3E}">
        <p14:creationId xmlns:p14="http://schemas.microsoft.com/office/powerpoint/2010/main" val="1820743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81203" y="955856"/>
            <a:ext cx="7871085" cy="1622113"/>
          </a:xfrm>
        </p:spPr>
        <p:txBody>
          <a:bodyPr>
            <a:normAutofit lnSpcReduction="10000"/>
          </a:bodyPr>
          <a:lstStyle/>
          <a:p>
            <a:pPr marL="0" indent="0" algn="ctr">
              <a:buNone/>
            </a:pPr>
            <a:r>
              <a:rPr lang="en-US" sz="4000" dirty="0" smtClean="0"/>
              <a:t>How can I select assignments that require varying depths and complexity of knowledge?</a:t>
            </a:r>
            <a:endParaRPr lang="en-US" sz="4000" dirty="0"/>
          </a:p>
        </p:txBody>
      </p:sp>
      <p:sp>
        <p:nvSpPr>
          <p:cNvPr id="5" name="Content Placeholder 2"/>
          <p:cNvSpPr txBox="1">
            <a:spLocks/>
          </p:cNvSpPr>
          <p:nvPr/>
        </p:nvSpPr>
        <p:spPr>
          <a:xfrm>
            <a:off x="4108555" y="4118547"/>
            <a:ext cx="7871085" cy="162211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4000" dirty="0" smtClean="0"/>
              <a:t>I can select and adapt tasks with varying depths and complexity of knowledge.</a:t>
            </a:r>
            <a:endParaRPr lang="en-US" sz="4000" dirty="0"/>
          </a:p>
        </p:txBody>
      </p:sp>
      <p:pic>
        <p:nvPicPr>
          <p:cNvPr id="6" name="Picture 5"/>
          <p:cNvPicPr>
            <a:picLocks noChangeAspect="1"/>
          </p:cNvPicPr>
          <p:nvPr/>
        </p:nvPicPr>
        <p:blipFill>
          <a:blip r:embed="rId2"/>
          <a:stretch>
            <a:fillRect/>
          </a:stretch>
        </p:blipFill>
        <p:spPr>
          <a:xfrm>
            <a:off x="329783" y="689547"/>
            <a:ext cx="6191250" cy="6858000"/>
          </a:xfrm>
          <a:prstGeom prst="rect">
            <a:avLst/>
          </a:prstGeom>
        </p:spPr>
      </p:pic>
    </p:spTree>
    <p:extLst>
      <p:ext uri="{BB962C8B-B14F-4D97-AF65-F5344CB8AC3E}">
        <p14:creationId xmlns:p14="http://schemas.microsoft.com/office/powerpoint/2010/main" val="10038230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61687" y="0"/>
            <a:ext cx="9296318" cy="7183519"/>
          </a:xfrm>
        </p:spPr>
      </p:pic>
    </p:spTree>
    <p:extLst>
      <p:ext uri="{BB962C8B-B14F-4D97-AF65-F5344CB8AC3E}">
        <p14:creationId xmlns:p14="http://schemas.microsoft.com/office/powerpoint/2010/main" val="10104000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77426" y="558846"/>
            <a:ext cx="8525748" cy="5797998"/>
          </a:xfrm>
        </p:spPr>
      </p:pic>
    </p:spTree>
    <p:extLst>
      <p:ext uri="{BB962C8B-B14F-4D97-AF65-F5344CB8AC3E}">
        <p14:creationId xmlns:p14="http://schemas.microsoft.com/office/powerpoint/2010/main" val="18766566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455066"/>
            <a:ext cx="10515600" cy="2677878"/>
          </a:xfrm>
        </p:spPr>
        <p:txBody>
          <a:bodyPr>
            <a:normAutofit/>
          </a:bodyPr>
          <a:lstStyle/>
          <a:p>
            <a:pPr algn="ctr"/>
            <a:r>
              <a:rPr lang="en-US" dirty="0" smtClean="0">
                <a:latin typeface="+mn-lt"/>
              </a:rPr>
              <a:t>Read task descriptions and determine the depth of knowledge.</a:t>
            </a:r>
            <a:br>
              <a:rPr lang="en-US" dirty="0" smtClean="0">
                <a:latin typeface="+mn-lt"/>
              </a:rPr>
            </a:br>
            <a:r>
              <a:rPr lang="en-US" dirty="0" smtClean="0">
                <a:latin typeface="+mn-lt"/>
              </a:rPr>
              <a:t>Apply ideas to selecting tasks for an instructional unit.</a:t>
            </a:r>
            <a:endParaRPr lang="en-US" dirty="0">
              <a:latin typeface="+mn-lt"/>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6775" y="3797872"/>
            <a:ext cx="11658449" cy="2303124"/>
          </a:xfrm>
        </p:spPr>
      </p:pic>
    </p:spTree>
    <p:extLst>
      <p:ext uri="{BB962C8B-B14F-4D97-AF65-F5344CB8AC3E}">
        <p14:creationId xmlns:p14="http://schemas.microsoft.com/office/powerpoint/2010/main" val="12383445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6954" y="-543140"/>
            <a:ext cx="12578953" cy="8346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2" name="Content Placeholder 2"/>
          <p:cNvSpPr>
            <a:spLocks noGrp="1"/>
          </p:cNvSpPr>
          <p:nvPr>
            <p:ph idx="1"/>
          </p:nvPr>
        </p:nvSpPr>
        <p:spPr>
          <a:xfrm>
            <a:off x="1524000" y="589359"/>
            <a:ext cx="2589609" cy="2089547"/>
          </a:xfrm>
        </p:spPr>
        <p:txBody>
          <a:bodyPr/>
          <a:lstStyle/>
          <a:p>
            <a:pPr marL="151799" indent="0" algn="ctr">
              <a:buNone/>
            </a:pPr>
            <a:r>
              <a:rPr lang="en-US" altLang="en-US" sz="3094" b="1">
                <a:solidFill>
                  <a:schemeClr val="bg1"/>
                </a:solidFill>
              </a:rPr>
              <a:t>Record interesting ideas and strategies</a:t>
            </a:r>
          </a:p>
        </p:txBody>
      </p:sp>
      <p:sp>
        <p:nvSpPr>
          <p:cNvPr id="76803" name="TextBox 5"/>
          <p:cNvSpPr txBox="1">
            <a:spLocks noChangeArrowheads="1"/>
          </p:cNvSpPr>
          <p:nvPr/>
        </p:nvSpPr>
        <p:spPr bwMode="auto">
          <a:xfrm>
            <a:off x="6631781" y="3482578"/>
            <a:ext cx="3321844" cy="2364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ctr"/>
            <a:r>
              <a:rPr lang="en-US" altLang="en-US" sz="2953" b="1">
                <a:solidFill>
                  <a:schemeClr val="bg1"/>
                </a:solidFill>
                <a:latin typeface="Calibri" charset="0"/>
              </a:rPr>
              <a:t>How can you incorporate these ideas and strategies into your classroom practice?</a:t>
            </a:r>
          </a:p>
        </p:txBody>
      </p:sp>
    </p:spTree>
    <p:extLst>
      <p:ext uri="{BB962C8B-B14F-4D97-AF65-F5344CB8AC3E}">
        <p14:creationId xmlns:p14="http://schemas.microsoft.com/office/powerpoint/2010/main" val="216546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Grp="1" noChangeArrowheads="1"/>
          </p:cNvSpPr>
          <p:nvPr>
            <p:ph type="body" idx="1"/>
          </p:nvPr>
        </p:nvSpPr>
        <p:spPr>
          <a:xfrm>
            <a:off x="818555" y="1289293"/>
            <a:ext cx="5545598" cy="4749558"/>
          </a:xfrm>
        </p:spPr>
        <p:txBody>
          <a:bodyPr vert="horz" lIns="0" tIns="0" rIns="0" bIns="0" rtlCol="0">
            <a:noAutofit/>
          </a:bodyPr>
          <a:lstStyle/>
          <a:p>
            <a:pPr marL="0" indent="0" algn="ctr">
              <a:buSzPct val="100000"/>
              <a:buNone/>
            </a:pPr>
            <a:r>
              <a:rPr lang="en-US" altLang="en-US" sz="4800" dirty="0"/>
              <a:t>How can we use well sequenced tasks to develop conceptual understanding of order of operations?</a:t>
            </a:r>
          </a:p>
        </p:txBody>
      </p:sp>
      <p:pic>
        <p:nvPicPr>
          <p:cNvPr id="25602"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9026" y="152401"/>
            <a:ext cx="4759523" cy="4881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11926957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Content Placeholder 2"/>
          <p:cNvSpPr>
            <a:spLocks noGrp="1"/>
          </p:cNvSpPr>
          <p:nvPr>
            <p:ph idx="1"/>
          </p:nvPr>
        </p:nvSpPr>
        <p:spPr>
          <a:xfrm>
            <a:off x="1751409" y="3692128"/>
            <a:ext cx="8689181" cy="2250281"/>
          </a:xfrm>
        </p:spPr>
        <p:txBody>
          <a:bodyPr/>
          <a:lstStyle/>
          <a:p>
            <a:pPr marL="0" indent="0" algn="ctr">
              <a:buNone/>
            </a:pPr>
            <a:r>
              <a:rPr lang="en-US" altLang="en-US" sz="4000" dirty="0" smtClean="0"/>
              <a:t>Solve for x and y: x + y = 7 and </a:t>
            </a:r>
            <a:r>
              <a:rPr lang="en-US" altLang="en-US" sz="4000" dirty="0" err="1" smtClean="0"/>
              <a:t>xy</a:t>
            </a:r>
            <a:r>
              <a:rPr lang="en-US" altLang="en-US" sz="4000" dirty="0" smtClean="0"/>
              <a:t> = 12</a:t>
            </a:r>
          </a:p>
          <a:p>
            <a:pPr marL="0" indent="0">
              <a:buNone/>
            </a:pPr>
            <a:endParaRPr lang="en-US" altLang="en-US" sz="2812" dirty="0"/>
          </a:p>
        </p:txBody>
      </p:sp>
      <p:pic>
        <p:nvPicPr>
          <p:cNvPr id="32770"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13881" y="170781"/>
            <a:ext cx="6764238" cy="304390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2771" name="TextBox 3"/>
          <p:cNvSpPr txBox="1">
            <a:spLocks noChangeArrowheads="1"/>
          </p:cNvSpPr>
          <p:nvPr/>
        </p:nvSpPr>
        <p:spPr bwMode="auto">
          <a:xfrm>
            <a:off x="4113610" y="1271365"/>
            <a:ext cx="3519553" cy="871329"/>
          </a:xfrm>
          <a:prstGeom prst="rect">
            <a:avLst/>
          </a:prstGeom>
          <a:solidFill>
            <a:schemeClr val="bg1"/>
          </a:solidFill>
          <a:ln w="25400">
            <a:solidFill>
              <a:srgbClr val="000000"/>
            </a:solidFill>
            <a:miter lim="800000"/>
            <a:headEnd/>
            <a:tailEnd/>
          </a:ln>
        </p:spPr>
        <p:txBody>
          <a:bodyPr wrap="none">
            <a:spAutoFit/>
          </a:bodyPr>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r>
              <a:rPr lang="en-US" altLang="en-US" sz="5062">
                <a:latin typeface="Calibri" charset="0"/>
              </a:rPr>
              <a:t>Number Talk</a:t>
            </a:r>
          </a:p>
        </p:txBody>
      </p:sp>
    </p:spTree>
    <p:extLst>
      <p:ext uri="{BB962C8B-B14F-4D97-AF65-F5344CB8AC3E}">
        <p14:creationId xmlns:p14="http://schemas.microsoft.com/office/powerpoint/2010/main" val="7266194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body" idx="1"/>
          </p:nvPr>
        </p:nvSpPr>
        <p:spPr>
          <a:xfrm>
            <a:off x="1862212" y="2196703"/>
            <a:ext cx="8520038" cy="4204767"/>
          </a:xfrm>
        </p:spPr>
        <p:txBody>
          <a:bodyPr/>
          <a:lstStyle/>
          <a:p>
            <a:pPr marL="534646">
              <a:buSzPct val="100000"/>
            </a:pPr>
            <a:r>
              <a:rPr lang="en-US" altLang="en-US" sz="2531"/>
              <a:t>Group members must be working on the same phase of the task at the same time.  No moving on without your group.</a:t>
            </a:r>
          </a:p>
          <a:p>
            <a:pPr marL="534646">
              <a:buSzPct val="100000"/>
            </a:pPr>
            <a:r>
              <a:rPr lang="en-US" altLang="en-US" sz="2531"/>
              <a:t>Play your role in your group.</a:t>
            </a:r>
          </a:p>
          <a:p>
            <a:pPr marL="534646">
              <a:buSzPct val="100000"/>
            </a:pPr>
            <a:r>
              <a:rPr lang="en-US" altLang="en-US" sz="2531"/>
              <a:t>You have the right to ask anyone else in your group for help.</a:t>
            </a:r>
          </a:p>
          <a:p>
            <a:pPr marL="534646">
              <a:buSzPct val="100000"/>
            </a:pPr>
            <a:r>
              <a:rPr lang="en-US" altLang="en-US" sz="2531"/>
              <a:t>You have the duty to assist anyone who asks for help.</a:t>
            </a:r>
          </a:p>
          <a:p>
            <a:pPr marL="534646">
              <a:buSzPct val="100000"/>
            </a:pPr>
            <a:r>
              <a:rPr lang="en-US" altLang="en-US" sz="2531"/>
              <a:t>Help other group members without doing the work for them.</a:t>
            </a:r>
          </a:p>
        </p:txBody>
      </p:sp>
      <p:pic>
        <p:nvPicPr>
          <p:cNvPr id="34818"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25638" y="212080"/>
            <a:ext cx="3969246" cy="1984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extBox 3"/>
          <p:cNvSpPr txBox="1">
            <a:spLocks noChangeArrowheads="1"/>
          </p:cNvSpPr>
          <p:nvPr/>
        </p:nvSpPr>
        <p:spPr bwMode="auto">
          <a:xfrm>
            <a:off x="6417469" y="782465"/>
            <a:ext cx="3619452" cy="87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200">
                <a:solidFill>
                  <a:srgbClr val="000000"/>
                </a:solidFill>
                <a:latin typeface="Gill Sans" charset="0"/>
                <a:ea typeface="Heiti SC Light" charset="-122"/>
                <a:sym typeface="Gill Sans" charset="0"/>
              </a:defRPr>
            </a:lvl1pPr>
            <a:lvl2pPr marL="742950" indent="-285750">
              <a:defRPr sz="4200">
                <a:solidFill>
                  <a:srgbClr val="000000"/>
                </a:solidFill>
                <a:latin typeface="Gill Sans" charset="0"/>
                <a:ea typeface="Heiti SC Light" charset="-122"/>
                <a:sym typeface="Gill Sans" charset="0"/>
              </a:defRPr>
            </a:lvl2pPr>
            <a:lvl3pPr marL="1143000" indent="-228600">
              <a:defRPr sz="4200">
                <a:solidFill>
                  <a:srgbClr val="000000"/>
                </a:solidFill>
                <a:latin typeface="Gill Sans" charset="0"/>
                <a:ea typeface="Heiti SC Light" charset="-122"/>
                <a:sym typeface="Gill Sans" charset="0"/>
              </a:defRPr>
            </a:lvl3pPr>
            <a:lvl4pPr marL="1600200" indent="-228600">
              <a:defRPr sz="4200">
                <a:solidFill>
                  <a:srgbClr val="000000"/>
                </a:solidFill>
                <a:latin typeface="Gill Sans" charset="0"/>
                <a:ea typeface="Heiti SC Light" charset="-122"/>
                <a:sym typeface="Gill Sans" charset="0"/>
              </a:defRPr>
            </a:lvl4pPr>
            <a:lvl5pPr marL="2057400" indent="-228600">
              <a:defRPr sz="4200">
                <a:solidFill>
                  <a:srgbClr val="000000"/>
                </a:solidFill>
                <a:latin typeface="Gill Sans" charset="0"/>
                <a:ea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r>
              <a:rPr lang="en-US" altLang="en-US" sz="5062" b="1">
                <a:solidFill>
                  <a:srgbClr val="7030A0"/>
                </a:solidFill>
                <a:latin typeface="Calibri" charset="0"/>
              </a:rPr>
              <a:t>Expectations</a:t>
            </a:r>
          </a:p>
        </p:txBody>
      </p:sp>
    </p:spTree>
    <p:extLst>
      <p:ext uri="{BB962C8B-B14F-4D97-AF65-F5344CB8AC3E}">
        <p14:creationId xmlns:p14="http://schemas.microsoft.com/office/powerpoint/2010/main" val="12674058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p:txBody>
          <a:bodyPr>
            <a:normAutofit/>
          </a:bodyPr>
          <a:lstStyle/>
          <a:p>
            <a:r>
              <a:rPr lang="en-US" altLang="en-US" sz="4800" dirty="0"/>
              <a:t>The Border Problem</a:t>
            </a:r>
          </a:p>
        </p:txBody>
      </p:sp>
      <p:sp>
        <p:nvSpPr>
          <p:cNvPr id="3" name="Content Placeholder 2"/>
          <p:cNvSpPr>
            <a:spLocks noGrp="1"/>
          </p:cNvSpPr>
          <p:nvPr>
            <p:ph idx="1"/>
          </p:nvPr>
        </p:nvSpPr>
        <p:spPr>
          <a:xfrm>
            <a:off x="838200" y="1821657"/>
            <a:ext cx="4409661" cy="3835469"/>
          </a:xfrm>
        </p:spPr>
        <p:txBody>
          <a:bodyPr>
            <a:noAutofit/>
          </a:bodyPr>
          <a:lstStyle/>
          <a:p>
            <a:pPr marL="0" indent="0">
              <a:buNone/>
              <a:defRPr/>
            </a:pPr>
            <a:r>
              <a:rPr lang="en-US" sz="4000" dirty="0"/>
              <a:t>Can you figure out how many squares are shaded in this 10 by 10 grid, without counting one by one?</a:t>
            </a:r>
          </a:p>
          <a:p>
            <a:pPr marL="0" indent="0">
              <a:buNone/>
              <a:defRPr/>
            </a:pPr>
            <a:endParaRPr lang="en-US" sz="4000" dirty="0"/>
          </a:p>
        </p:txBody>
      </p:sp>
      <p:graphicFrame>
        <p:nvGraphicFramePr>
          <p:cNvPr id="4" name="Content Placeholder 3"/>
          <p:cNvGraphicFramePr>
            <a:graphicFrameLocks/>
          </p:cNvGraphicFramePr>
          <p:nvPr/>
        </p:nvGraphicFramePr>
        <p:xfrm>
          <a:off x="5611565" y="1821657"/>
          <a:ext cx="3967020" cy="3964785"/>
        </p:xfrm>
        <a:graphic>
          <a:graphicData uri="http://schemas.openxmlformats.org/drawingml/2006/table">
            <a:tbl>
              <a:tblPr firstRow="1" bandRow="1">
                <a:tableStyleId>{2D5ABB26-0587-4C30-8999-92F81FD0307C}</a:tableStyleId>
              </a:tblPr>
              <a:tblGrid>
                <a:gridCol w="396702"/>
                <a:gridCol w="396702"/>
                <a:gridCol w="396702"/>
                <a:gridCol w="396702"/>
                <a:gridCol w="396702"/>
                <a:gridCol w="396702"/>
                <a:gridCol w="396702"/>
                <a:gridCol w="396702"/>
                <a:gridCol w="396702"/>
                <a:gridCol w="396702"/>
              </a:tblGrid>
              <a:tr h="388824">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397329">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397329">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397329">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397329">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397329">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397329">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397329">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397329">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397329">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endParaRPr lang="en-US" sz="1300" dirty="0"/>
                    </a:p>
                  </a:txBody>
                  <a:tcPr marL="68578" marR="68578"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bl>
          </a:graphicData>
        </a:graphic>
      </p:graphicFrame>
    </p:spTree>
    <p:extLst>
      <p:ext uri="{BB962C8B-B14F-4D97-AF65-F5344CB8AC3E}">
        <p14:creationId xmlns:p14="http://schemas.microsoft.com/office/powerpoint/2010/main" val="7686038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lstStyle/>
          <a:p>
            <a:r>
              <a:rPr lang="en-US" altLang="en-US" dirty="0">
                <a:latin typeface="+mn-lt"/>
              </a:rPr>
              <a:t>Your Task </a:t>
            </a:r>
          </a:p>
        </p:txBody>
      </p:sp>
      <p:sp>
        <p:nvSpPr>
          <p:cNvPr id="3" name="Content Placeholder 2"/>
          <p:cNvSpPr>
            <a:spLocks noGrp="1"/>
          </p:cNvSpPr>
          <p:nvPr>
            <p:ph idx="1"/>
          </p:nvPr>
        </p:nvSpPr>
        <p:spPr>
          <a:xfrm>
            <a:off x="1416844" y="1500188"/>
            <a:ext cx="8283402" cy="4286250"/>
          </a:xfrm>
        </p:spPr>
        <p:txBody>
          <a:bodyPr>
            <a:noAutofit/>
          </a:bodyPr>
          <a:lstStyle/>
          <a:p>
            <a:pPr marL="0" indent="0">
              <a:buNone/>
              <a:defRPr/>
            </a:pPr>
            <a:r>
              <a:rPr lang="en-US" sz="3200" dirty="0"/>
              <a:t>Watch this 7</a:t>
            </a:r>
            <a:r>
              <a:rPr lang="en-US" sz="3200" baseline="30000" dirty="0"/>
              <a:t>th</a:t>
            </a:r>
            <a:r>
              <a:rPr lang="en-US" sz="3200" dirty="0"/>
              <a:t> grade class discuss The Border Problem.  Look for the following:</a:t>
            </a:r>
          </a:p>
          <a:p>
            <a:pPr>
              <a:defRPr/>
            </a:pPr>
            <a:r>
              <a:rPr lang="en-US" sz="3200" dirty="0"/>
              <a:t>Based on her management of the discussion, what do you believe Cathy Humphrey’s learning target might be for this lesson? </a:t>
            </a:r>
          </a:p>
          <a:p>
            <a:pPr>
              <a:defRPr/>
            </a:pPr>
            <a:r>
              <a:rPr lang="en-US" sz="3200" dirty="0"/>
              <a:t>What evidence is there that she is engaging in the 5 practices?</a:t>
            </a:r>
          </a:p>
          <a:p>
            <a:pPr>
              <a:defRPr/>
            </a:pPr>
            <a:r>
              <a:rPr lang="en-US" sz="3200" dirty="0"/>
              <a:t>In which of the SMPs might students be engaging on this task and/or during the follow up discussion?</a:t>
            </a:r>
          </a:p>
          <a:p>
            <a:pPr>
              <a:defRPr/>
            </a:pPr>
            <a:endParaRPr lang="en-US" sz="3200" dirty="0"/>
          </a:p>
        </p:txBody>
      </p:sp>
    </p:spTree>
    <p:extLst>
      <p:ext uri="{BB962C8B-B14F-4D97-AF65-F5344CB8AC3E}">
        <p14:creationId xmlns:p14="http://schemas.microsoft.com/office/powerpoint/2010/main" val="8114089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1"/>
          <p:cNvPicPr>
            <a:picLocks noChangeAspect="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114299" y="-257175"/>
            <a:ext cx="12306300" cy="8166123"/>
          </a:xfrm>
          <a:prstGeom prst="rect">
            <a:avLst/>
          </a:prstGeom>
          <a:noFill/>
          <a:ln>
            <a:noFill/>
          </a:ln>
          <a:extLst>
            <a:ext uri="{909E8E84-426E-40DD-AFC4-6F175D3DCCD1}">
              <a14:hiddenFill xmlns:a14="http://schemas.microsoft.com/office/drawing/2010/main">
                <a:solidFill>
                  <a:srgbClr val="FFFFFF">
                    <a:alpha val="50195"/>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6" name="Subtitle 2"/>
          <p:cNvSpPr>
            <a:spLocks noGrp="1"/>
          </p:cNvSpPr>
          <p:nvPr>
            <p:ph type="subTitle" idx="1"/>
          </p:nvPr>
        </p:nvSpPr>
        <p:spPr>
          <a:xfrm>
            <a:off x="2559844" y="214313"/>
            <a:ext cx="7393781" cy="6429375"/>
          </a:xfrm>
        </p:spPr>
        <p:txBody>
          <a:bodyPr/>
          <a:lstStyle/>
          <a:p>
            <a:pPr>
              <a:spcBef>
                <a:spcPts val="1406"/>
              </a:spcBef>
            </a:pPr>
            <a:r>
              <a:rPr lang="en-US" altLang="en-US" sz="3094" b="1" dirty="0"/>
              <a:t>Create a visual pattern for each expression</a:t>
            </a:r>
          </a:p>
          <a:p>
            <a:pPr>
              <a:spcBef>
                <a:spcPts val="1406"/>
              </a:spcBef>
            </a:pPr>
            <a:r>
              <a:rPr lang="en-US" altLang="en-US" dirty="0"/>
              <a:t>3n – 2</a:t>
            </a:r>
          </a:p>
          <a:p>
            <a:pPr>
              <a:spcBef>
                <a:spcPts val="1406"/>
              </a:spcBef>
            </a:pPr>
            <a:endParaRPr lang="en-US" altLang="en-US" dirty="0"/>
          </a:p>
          <a:p>
            <a:pPr>
              <a:spcBef>
                <a:spcPts val="1406"/>
              </a:spcBef>
            </a:pPr>
            <a:r>
              <a:rPr lang="en-US" altLang="en-US" dirty="0"/>
              <a:t>2(2n) + 1 + 2</a:t>
            </a:r>
          </a:p>
          <a:p>
            <a:pPr>
              <a:spcBef>
                <a:spcPts val="1406"/>
              </a:spcBef>
            </a:pPr>
            <a:endParaRPr lang="en-US" altLang="en-US" dirty="0"/>
          </a:p>
          <a:p>
            <a:pPr>
              <a:spcBef>
                <a:spcPts val="1406"/>
              </a:spcBef>
            </a:pPr>
            <a:r>
              <a:rPr lang="en-US" altLang="en-US" dirty="0"/>
              <a:t>n(n + 2) – 2</a:t>
            </a:r>
          </a:p>
          <a:p>
            <a:pPr>
              <a:spcBef>
                <a:spcPts val="1406"/>
              </a:spcBef>
            </a:pPr>
            <a:endParaRPr lang="en-US" altLang="en-US" dirty="0"/>
          </a:p>
          <a:p>
            <a:pPr>
              <a:spcBef>
                <a:spcPts val="1406"/>
              </a:spcBef>
            </a:pPr>
            <a:r>
              <a:rPr lang="en-US" altLang="en-US" dirty="0"/>
              <a:t>n + (n + 1)(n + 3)</a:t>
            </a:r>
          </a:p>
          <a:p>
            <a:pPr>
              <a:spcBef>
                <a:spcPts val="1406"/>
              </a:spcBef>
            </a:pPr>
            <a:endParaRPr lang="en-US" altLang="en-US" dirty="0"/>
          </a:p>
          <a:p>
            <a:pPr>
              <a:spcBef>
                <a:spcPts val="1406"/>
              </a:spcBef>
            </a:pPr>
            <a:r>
              <a:rPr lang="en-US" altLang="en-US" dirty="0"/>
              <a:t>[n(n + 1)]/2</a:t>
            </a:r>
          </a:p>
          <a:p>
            <a:pPr>
              <a:spcBef>
                <a:spcPts val="1406"/>
              </a:spcBef>
            </a:pPr>
            <a:endParaRPr lang="en-US" altLang="en-US" dirty="0"/>
          </a:p>
          <a:p>
            <a:pPr>
              <a:spcBef>
                <a:spcPts val="1406"/>
              </a:spcBef>
            </a:pPr>
            <a:r>
              <a:rPr lang="en-US" altLang="en-US" dirty="0"/>
              <a:t>(n + 2)</a:t>
            </a:r>
            <a:r>
              <a:rPr lang="en-US" altLang="en-US" baseline="30000" dirty="0"/>
              <a:t>3</a:t>
            </a:r>
            <a:r>
              <a:rPr lang="en-US" altLang="en-US" dirty="0"/>
              <a:t> – 2(n + 2)</a:t>
            </a:r>
            <a:r>
              <a:rPr lang="en-US" altLang="en-US" baseline="30000" dirty="0"/>
              <a:t>2</a:t>
            </a:r>
            <a:r>
              <a:rPr lang="en-US" altLang="en-US" dirty="0"/>
              <a:t> </a:t>
            </a:r>
          </a:p>
        </p:txBody>
      </p:sp>
    </p:spTree>
    <p:extLst>
      <p:ext uri="{BB962C8B-B14F-4D97-AF65-F5344CB8AC3E}">
        <p14:creationId xmlns:p14="http://schemas.microsoft.com/office/powerpoint/2010/main" val="4079003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2"/>
          <p:cNvSpPr>
            <a:spLocks noGrp="1"/>
          </p:cNvSpPr>
          <p:nvPr>
            <p:ph idx="1"/>
          </p:nvPr>
        </p:nvSpPr>
        <p:spPr>
          <a:xfrm>
            <a:off x="6262687" y="1425472"/>
            <a:ext cx="5743576" cy="4060928"/>
          </a:xfrm>
        </p:spPr>
        <p:txBody>
          <a:bodyPr>
            <a:noAutofit/>
          </a:bodyPr>
          <a:lstStyle/>
          <a:p>
            <a:r>
              <a:rPr lang="en-US" altLang="en-US" sz="4000" dirty="0" smtClean="0"/>
              <a:t>What </a:t>
            </a:r>
            <a:r>
              <a:rPr lang="en-US" altLang="en-US" sz="4000" dirty="0"/>
              <a:t>are the implications for teaching equivalence, particularly equivalent expressions?</a:t>
            </a:r>
          </a:p>
          <a:p>
            <a:r>
              <a:rPr lang="en-US" altLang="en-US" sz="4000" dirty="0"/>
              <a:t>How might we teach order of operations without PEMDAS?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688" y="1367564"/>
            <a:ext cx="5862638" cy="3584081"/>
          </a:xfrm>
          <a:prstGeom prst="rect">
            <a:avLst/>
          </a:prstGeom>
        </p:spPr>
      </p:pic>
      <p:sp>
        <p:nvSpPr>
          <p:cNvPr id="4" name="TextBox 3"/>
          <p:cNvSpPr txBox="1"/>
          <p:nvPr/>
        </p:nvSpPr>
        <p:spPr>
          <a:xfrm>
            <a:off x="2360684" y="313833"/>
            <a:ext cx="1888979" cy="1015663"/>
          </a:xfrm>
          <a:prstGeom prst="rect">
            <a:avLst/>
          </a:prstGeom>
          <a:noFill/>
        </p:spPr>
        <p:txBody>
          <a:bodyPr wrap="none" rtlCol="0">
            <a:spAutoFit/>
          </a:bodyPr>
          <a:lstStyle/>
          <a:p>
            <a:r>
              <a:rPr lang="en-US" sz="6000" dirty="0" smtClean="0"/>
              <a:t>READ</a:t>
            </a:r>
            <a:endParaRPr lang="en-US" sz="6000" dirty="0"/>
          </a:p>
        </p:txBody>
      </p:sp>
    </p:spTree>
    <p:extLst>
      <p:ext uri="{BB962C8B-B14F-4D97-AF65-F5344CB8AC3E}">
        <p14:creationId xmlns:p14="http://schemas.microsoft.com/office/powerpoint/2010/main" val="20010342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2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3670" y="537792"/>
            <a:ext cx="4702946" cy="5864023"/>
          </a:xfrm>
        </p:spPr>
      </p:pic>
      <p:sp>
        <p:nvSpPr>
          <p:cNvPr id="5" name="TextBox 4"/>
          <p:cNvSpPr txBox="1"/>
          <p:nvPr/>
        </p:nvSpPr>
        <p:spPr>
          <a:xfrm>
            <a:off x="5381469" y="537792"/>
            <a:ext cx="5981075" cy="2554545"/>
          </a:xfrm>
          <a:prstGeom prst="rect">
            <a:avLst/>
          </a:prstGeom>
          <a:noFill/>
        </p:spPr>
        <p:txBody>
          <a:bodyPr wrap="square" rtlCol="0">
            <a:spAutoFit/>
          </a:bodyPr>
          <a:lstStyle/>
          <a:p>
            <a:pPr algn="ctr"/>
            <a:r>
              <a:rPr lang="en-US" sz="4000" dirty="0" smtClean="0"/>
              <a:t>Any unanswered questions or concerns about the cases you read and talked about yesterday?</a:t>
            </a:r>
            <a:endParaRPr lang="en-US" sz="4000" dirty="0"/>
          </a:p>
        </p:txBody>
      </p:sp>
    </p:spTree>
    <p:extLst>
      <p:ext uri="{BB962C8B-B14F-4D97-AF65-F5344CB8AC3E}">
        <p14:creationId xmlns:p14="http://schemas.microsoft.com/office/powerpoint/2010/main" val="130907861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1031</TotalTime>
  <Words>873</Words>
  <Application>Microsoft Macintosh PowerPoint</Application>
  <PresentationFormat>Widescreen</PresentationFormat>
  <Paragraphs>93</Paragraphs>
  <Slides>18</Slides>
  <Notes>11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18</vt:i4>
      </vt:variant>
    </vt:vector>
  </HeadingPairs>
  <TitlesOfParts>
    <vt:vector size="27" baseType="lpstr">
      <vt:lpstr>Calibri</vt:lpstr>
      <vt:lpstr>Calibri Bold</vt:lpstr>
      <vt:lpstr>Calibri Light</vt:lpstr>
      <vt:lpstr>Gill Sans</vt:lpstr>
      <vt:lpstr>Heiti SC Light</vt:lpstr>
      <vt:lpstr>Helvetica</vt:lpstr>
      <vt:lpstr>ＭＳ Ｐゴシック</vt:lpstr>
      <vt:lpstr>Arial</vt:lpstr>
      <vt:lpstr>Office Theme</vt:lpstr>
      <vt:lpstr>PowerPoint Presentation</vt:lpstr>
      <vt:lpstr>PowerPoint Presentation</vt:lpstr>
      <vt:lpstr>PowerPoint Presentation</vt:lpstr>
      <vt:lpstr>PowerPoint Presentation</vt:lpstr>
      <vt:lpstr>The Border Problem</vt:lpstr>
      <vt:lpstr>Your Task </vt:lpstr>
      <vt:lpstr>PowerPoint Presentation</vt:lpstr>
      <vt:lpstr>PowerPoint Presentation</vt:lpstr>
      <vt:lpstr>PowerPoint Presentation</vt:lpstr>
      <vt:lpstr>How can I adapt or design rich tasks?</vt:lpstr>
      <vt:lpstr>What do you currently do in order to adapt or design tasks from your curriculum? </vt:lpstr>
      <vt:lpstr>PowerPoint Presentation</vt:lpstr>
      <vt:lpstr>PowerPoint Presentation</vt:lpstr>
      <vt:lpstr>PowerPoint Presentation</vt:lpstr>
      <vt:lpstr>PowerPoint Presentation</vt:lpstr>
      <vt:lpstr>PowerPoint Presentation</vt:lpstr>
      <vt:lpstr>Read task descriptions and determine the depth of knowledge. Apply ideas to selecting tasks for an instructional unit.</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can I effectively launch a complex task?</dc:title>
  <dc:creator>Microsoft Office User</dc:creator>
  <cp:lastModifiedBy>Shannon Warren</cp:lastModifiedBy>
  <cp:revision>24</cp:revision>
  <dcterms:created xsi:type="dcterms:W3CDTF">2016-06-20T02:35:27Z</dcterms:created>
  <dcterms:modified xsi:type="dcterms:W3CDTF">2016-06-23T20:14:59Z</dcterms:modified>
</cp:coreProperties>
</file>